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69" r:id="rId6"/>
    <p:sldId id="260" r:id="rId7"/>
    <p:sldId id="264" r:id="rId8"/>
    <p:sldId id="271" r:id="rId9"/>
    <p:sldId id="270" r:id="rId10"/>
    <p:sldId id="273" r:id="rId11"/>
    <p:sldId id="265" r:id="rId12"/>
    <p:sldId id="272" r:id="rId13"/>
    <p:sldId id="267" r:id="rId14"/>
    <p:sldId id="262" r:id="rId15"/>
    <p:sldId id="274" r:id="rId16"/>
    <p:sldId id="263" r:id="rId17"/>
    <p:sldId id="275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660C3-1DA9-8279-CE12-00337A09A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C099C0-43AD-08BF-75CE-AEA3892C9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7E50AB-711F-95CA-FBA6-88641D29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8ECBCA-352E-5397-0563-9D53C2EA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4E3116-F85D-E060-E3DB-78E37C16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78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BC94E-E71B-7D39-6155-6435E799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E36710-8823-E070-E671-5FC0AE4AA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B76FF4-E6CD-012F-8EC0-C8783EB1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C70311-8785-C882-0B57-90A4299B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A17AA9-6389-B6EB-144D-2D9FE14C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40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500C239-39F1-AD66-A041-75735A752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2B0FB7-18C1-174B-2727-3F818FC42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810E4-DF60-D72D-88EC-2C415D17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96E69C-3A7E-48AC-23C4-2A805440D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80599F-AC48-2644-E9B0-4BB7FD57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09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BD45C-6966-55A7-7AA7-3249AA12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414C4-C6A7-4EE1-75AD-01CA1E6E7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05D119-B798-99CE-090C-E22AFB8B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95C78D-F126-4802-C18F-BD59080F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AD5BC-821D-2481-FF14-DFABF306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74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CF2A1-B772-F692-6617-C039D154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D904B5-61C0-556A-2F81-BB449EED6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40AD03-78F1-A236-1DD9-DDC5761C6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7D0CAC-B92F-560F-F75A-E670BE1F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11687D-A137-DEB1-4780-3F7662D5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27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FE673-EE52-1433-6CAA-18F9872F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5576D6-E4EA-8676-35FC-25A36A516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CDE2F3-FB27-C926-1629-3C868A709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0FA4A1-BD39-49AC-AE91-EF43B20D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DBC31B-3683-ED06-B801-F8E7D0D4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B551F5-F279-A719-9C3D-83B3206CC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28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F4451-1D05-D97A-905B-4315D8A1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4E73E2-A640-9EB2-D185-7F175BD0F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C60DD2-EC1E-ED8C-4DAB-D18298D76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0E05C1-58C3-395D-A00F-6F9D1E393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B57142-51F5-FCD3-4D49-0F61E71D97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3AAFEE-C985-52C9-B95A-E97AA4FD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FF6D17-F11C-FA99-2645-C768BF9C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04D8FB-93C7-1B70-45AC-82152BED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64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3123C-7BAC-FFAC-12EA-4C38D385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0CC34D-A018-59C6-E2E1-DEC1F2A8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81C70D-6809-6ED3-0079-9D85C546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81F32B-FAB6-299C-8556-F2388C36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66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EDD455-20B6-030E-C249-21FFE3E0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9FA1EF-1EB7-029B-B786-DDFE47C9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51661A-F9EC-756C-3BC2-7AA4F951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32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74BA2-4DCE-75E1-1940-5A66FEA0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3BC156-7BF1-22D7-AD2F-51C08412D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769C01-1FA9-4F92-2407-FC48DC856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D733CE-9EA1-7D4B-4852-DB9C922A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18866A-9BAA-238D-F7F5-282DD0FD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3BA783-562A-EE8F-97D6-CA79BEE7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4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6B725-60FA-B8A7-C0C0-F8324ADB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062AF5-A2CE-0388-FD18-4565A92A4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28294E-19F3-AA73-10AA-54C8BD744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BFAD6E-3F40-4130-430C-74B899B3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C653D2-48A2-8687-82E0-EA20DDA5C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8A40E2-9566-76E4-1350-B2041735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15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F70AB3-0D69-828A-ED6F-E42607AC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25F567-8471-16DA-C923-79D88B765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8D1624-74CD-DD37-C82C-DAA66A1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ECEDF-D130-4F07-A9B7-05EF62C24076}" type="datetimeFigureOut">
              <a:rPr lang="de-DE" smtClean="0"/>
              <a:t>14.06.2025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37FE9-2F14-83EB-0D0F-16F0C4BBC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AADF0A-327A-12DD-B480-F1AE0EDED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8BF0E-274B-4131-94D1-3CC7B9674E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69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07ED3-ACBC-E880-D305-918C7EE89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Implementierung eines NFC-Tracking-Systems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0CA4A9-5146-F028-14AD-C76B400B7D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84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61C66-140D-F97C-4B5A-D059A247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Speicheraufteilung und Zustandsdefinition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BB0AAF08-2072-B305-4E9F-AC814507E1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362872"/>
              </p:ext>
            </p:extLst>
          </p:nvPr>
        </p:nvGraphicFramePr>
        <p:xfrm>
          <a:off x="1180712" y="2364326"/>
          <a:ext cx="294341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724">
                  <a:extLst>
                    <a:ext uri="{9D8B030D-6E8A-4147-A177-3AD203B41FA5}">
                      <a16:colId xmlns:a16="http://schemas.microsoft.com/office/drawing/2014/main" val="1278227097"/>
                    </a:ext>
                  </a:extLst>
                </a:gridCol>
                <a:gridCol w="1520695">
                  <a:extLst>
                    <a:ext uri="{9D8B030D-6E8A-4147-A177-3AD203B41FA5}">
                      <a16:colId xmlns:a16="http://schemas.microsoft.com/office/drawing/2014/main" val="3313555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Datenfeld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Speicherblock (Hex-Adresse)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8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0x0A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1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assembling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0x0B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7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shelf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0x0C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6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screwing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8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end_of_line</a:t>
                      </a:r>
                      <a:r>
                        <a:rPr lang="en-US" dirty="0"/>
                        <a:t>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tracking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0x0F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51249"/>
                  </a:ext>
                </a:extLst>
              </a:tr>
            </a:tbl>
          </a:graphicData>
        </a:graphic>
      </p:graphicFrame>
      <p:graphicFrame>
        <p:nvGraphicFramePr>
          <p:cNvPr id="5" name="Inhaltsplatzhalter 3">
            <a:extLst>
              <a:ext uri="{FF2B5EF4-FFF2-40B4-BE49-F238E27FC236}">
                <a16:creationId xmlns:a16="http://schemas.microsoft.com/office/drawing/2014/main" id="{5EFA404D-14D5-3ECE-7CF7-37544CED6A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0945"/>
              </p:ext>
            </p:extLst>
          </p:nvPr>
        </p:nvGraphicFramePr>
        <p:xfrm>
          <a:off x="6782966" y="1942686"/>
          <a:ext cx="370464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715">
                  <a:extLst>
                    <a:ext uri="{9D8B030D-6E8A-4147-A177-3AD203B41FA5}">
                      <a16:colId xmlns:a16="http://schemas.microsoft.com/office/drawing/2014/main" val="1278227097"/>
                    </a:ext>
                  </a:extLst>
                </a:gridCol>
                <a:gridCol w="2537927">
                  <a:extLst>
                    <a:ext uri="{9D8B030D-6E8A-4147-A177-3AD203B41FA5}">
                      <a16:colId xmlns:a16="http://schemas.microsoft.com/office/drawing/2014/main" val="3313555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Hex-Wert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Zustand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18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Zum</a:t>
                      </a:r>
                      <a:r>
                        <a:rPr lang="en-US" dirty="0"/>
                        <a:t> Regal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16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 Regal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77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Im</a:t>
                      </a:r>
                      <a:r>
                        <a:rPr lang="en-US" dirty="0"/>
                        <a:t> Regal 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6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Zum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Schraubroboter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82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Beim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Schraubroboter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0x06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Bei End-of-line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51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0x07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Zu End-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-line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7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0x08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Beim </a:t>
                      </a:r>
                      <a:r>
                        <a:rPr lang="de-DE" dirty="0" err="1"/>
                        <a:t>Werkerassistenten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7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0x09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Zum </a:t>
                      </a:r>
                      <a:r>
                        <a:rPr lang="de-DE" dirty="0" err="1"/>
                        <a:t>Werkerassistenten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67464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519CE3F0-DBE0-47DF-1BAF-386D9FF0BBE2}"/>
              </a:ext>
            </a:extLst>
          </p:cNvPr>
          <p:cNvSpPr txBox="1"/>
          <p:nvPr/>
        </p:nvSpPr>
        <p:spPr>
          <a:xfrm>
            <a:off x="770165" y="5466420"/>
            <a:ext cx="394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Tab.3: Blockbasierte Aufteilung der Speicherbereiche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C7AF4E-E717-31F7-1EE0-6B560E4D8EE1}"/>
              </a:ext>
            </a:extLst>
          </p:cNvPr>
          <p:cNvSpPr txBox="1"/>
          <p:nvPr/>
        </p:nvSpPr>
        <p:spPr>
          <a:xfrm>
            <a:off x="6664390" y="5785905"/>
            <a:ext cx="394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Tab.3: Hex-Werte der Tracking-Zustände in Block 0x0F</a:t>
            </a:r>
          </a:p>
        </p:txBody>
      </p:sp>
    </p:spTree>
    <p:extLst>
      <p:ext uri="{BB962C8B-B14F-4D97-AF65-F5344CB8AC3E}">
        <p14:creationId xmlns:p14="http://schemas.microsoft.com/office/powerpoint/2010/main" val="311907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FE08B-9BC7-2595-1F95-6E6391DA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5. Softwaredesign in Node-</a:t>
            </a:r>
            <a:r>
              <a:rPr lang="de-DE" b="1" dirty="0" err="1"/>
              <a:t>Red</a:t>
            </a:r>
            <a:endParaRPr lang="de-DE" b="1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E930FB-6D55-133D-1262-B1A4347F8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73" y="2638642"/>
            <a:ext cx="7230484" cy="245779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F8C2AE0-01E6-16C9-BA78-6060ADAE56F8}"/>
              </a:ext>
            </a:extLst>
          </p:cNvPr>
          <p:cNvSpPr txBox="1"/>
          <p:nvPr/>
        </p:nvSpPr>
        <p:spPr>
          <a:xfrm>
            <a:off x="559836" y="2638642"/>
            <a:ext cx="3331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MQTT-Nodes die zu den Topics der 4 MQTT-Clients an den Station verbunden sind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Aufbereitung der erhalten JSON-Daten im Funktions-Block (z.B. Lookup-Tabelle für Position im Dashboard)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Template-Node: Rendern des Dashboards mit JavaScript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A019D9-E64B-7239-C33D-C205F9331FF2}"/>
              </a:ext>
            </a:extLst>
          </p:cNvPr>
          <p:cNvSpPr txBox="1"/>
          <p:nvPr/>
        </p:nvSpPr>
        <p:spPr>
          <a:xfrm>
            <a:off x="4168400" y="5096435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Abb.2: Aufbau des Flows in Node-</a:t>
            </a:r>
            <a:r>
              <a:rPr lang="de-DE" dirty="0" err="1"/>
              <a:t>Red</a:t>
            </a:r>
            <a:r>
              <a:rPr lang="de-DE" dirty="0"/>
              <a:t> zum Empfangen von MQTT-Nachrichten</a:t>
            </a:r>
          </a:p>
        </p:txBody>
      </p:sp>
    </p:spTree>
    <p:extLst>
      <p:ext uri="{BB962C8B-B14F-4D97-AF65-F5344CB8AC3E}">
        <p14:creationId xmlns:p14="http://schemas.microsoft.com/office/powerpoint/2010/main" val="159350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CD87E-EA71-9399-A924-2E8F6DCB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Design des Dashboards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707AA6D-FDC9-2778-BB99-68F1E14FA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57" y="1853617"/>
            <a:ext cx="9664285" cy="4192620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83FD3E4-09BC-3183-9551-1650D7F782D5}"/>
              </a:ext>
            </a:extLst>
          </p:cNvPr>
          <p:cNvSpPr txBox="1"/>
          <p:nvPr/>
        </p:nvSpPr>
        <p:spPr>
          <a:xfrm>
            <a:off x="2264584" y="6024500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Abb.3 Erstelltes Dashboard unter der URL: „localhost:1880/ui“</a:t>
            </a:r>
          </a:p>
        </p:txBody>
      </p:sp>
    </p:spTree>
    <p:extLst>
      <p:ext uri="{BB962C8B-B14F-4D97-AF65-F5344CB8AC3E}">
        <p14:creationId xmlns:p14="http://schemas.microsoft.com/office/powerpoint/2010/main" val="414056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7FDB7-ED00-1F97-61F7-56F41F7B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6.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74885F-5C81-AB1D-2632-0DB22A14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Dokumentation des Zwischenstandes der Software für die Controller und Node-</a:t>
            </a:r>
            <a:r>
              <a:rPr lang="de-DE" dirty="0" err="1"/>
              <a:t>Red</a:t>
            </a:r>
            <a:endParaRPr lang="de-DE" dirty="0"/>
          </a:p>
          <a:p>
            <a:r>
              <a:rPr lang="de-DE" dirty="0"/>
              <a:t>Fertige Montage der Controller und Sensoren an den Stationen und des Raspberry Pi im PC-Fach</a:t>
            </a:r>
          </a:p>
          <a:p>
            <a:r>
              <a:rPr lang="de-DE" dirty="0"/>
              <a:t>Testen des Systems hat gezeigt, dass das Bandumlaufsystem zu schnell ist, um Zustände zuverlässig zu schreiben und zu lesen</a:t>
            </a:r>
          </a:p>
          <a:p>
            <a:r>
              <a:rPr lang="de-DE" dirty="0"/>
              <a:t>Gesamtkosten (alle Stationen): 145€ bei 67€ für den Raspberry Pi </a:t>
            </a:r>
            <a:r>
              <a:rPr lang="de-DE" dirty="0">
                <a:sym typeface="Wingdings" panose="05000000000000000000" pitchFamily="2" charset="2"/>
              </a:rPr>
              <a:t> 14€ für eine weitere NFC-Station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7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FF689-7BEC-B2E4-5F54-803F1550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7. Ausblick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BBF93A6-EF4B-7A06-451E-C713CDE3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377" cy="4351338"/>
          </a:xfrm>
        </p:spPr>
        <p:txBody>
          <a:bodyPr/>
          <a:lstStyle/>
          <a:p>
            <a:r>
              <a:rPr lang="de-DE" dirty="0"/>
              <a:t>Testen ab welcher Geschwindigkeit des Bandumlaufsystems eine 100%-</a:t>
            </a:r>
            <a:r>
              <a:rPr lang="de-DE" dirty="0" err="1"/>
              <a:t>ige</a:t>
            </a:r>
            <a:r>
              <a:rPr lang="de-DE" dirty="0"/>
              <a:t> </a:t>
            </a:r>
            <a:r>
              <a:rPr lang="de-DE" dirty="0" err="1"/>
              <a:t>Schreib-und</a:t>
            </a:r>
            <a:r>
              <a:rPr lang="de-DE" dirty="0"/>
              <a:t> Lesezuverlässigkeit geboten ist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Überlegung ob eine Erkennung und Positionsbestimmung mit PN532 ausreichend ist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BCFBD766-176F-81B9-A9AD-456369F0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88556"/>
              </p:ext>
            </p:extLst>
          </p:nvPr>
        </p:nvGraphicFramePr>
        <p:xfrm>
          <a:off x="5519577" y="2195078"/>
          <a:ext cx="6535575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840">
                  <a:extLst>
                    <a:ext uri="{9D8B030D-6E8A-4147-A177-3AD203B41FA5}">
                      <a16:colId xmlns:a16="http://schemas.microsoft.com/office/drawing/2014/main" val="431633240"/>
                    </a:ext>
                  </a:extLst>
                </a:gridCol>
                <a:gridCol w="1866122">
                  <a:extLst>
                    <a:ext uri="{9D8B030D-6E8A-4147-A177-3AD203B41FA5}">
                      <a16:colId xmlns:a16="http://schemas.microsoft.com/office/drawing/2014/main" val="1140516575"/>
                    </a:ext>
                  </a:extLst>
                </a:gridCol>
                <a:gridCol w="2472613">
                  <a:extLst>
                    <a:ext uri="{9D8B030D-6E8A-4147-A177-3AD203B41FA5}">
                      <a16:colId xmlns:a16="http://schemas.microsoft.com/office/drawing/2014/main" val="4185192378"/>
                    </a:ext>
                  </a:extLst>
                </a:gridCol>
              </a:tblGrid>
              <a:tr h="268571">
                <a:tc>
                  <a:txBody>
                    <a:bodyPr/>
                    <a:lstStyle/>
                    <a:p>
                      <a:r>
                        <a:rPr lang="de-DE" dirty="0"/>
                        <a:t>Eigenschaft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PN532 und NTAG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RF300 und RF340T (Amberg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60 Lesegeräte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4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Max. Transferrate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424 </a:t>
                      </a:r>
                      <a:r>
                        <a:rPr lang="de-DE" dirty="0" err="1"/>
                        <a:t>kbit</a:t>
                      </a:r>
                      <a:r>
                        <a:rPr lang="de-DE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Bis zu 848 </a:t>
                      </a:r>
                      <a:r>
                        <a:rPr lang="de-DE" dirty="0" err="1"/>
                        <a:t>kbit</a:t>
                      </a:r>
                      <a:r>
                        <a:rPr lang="de-DE" dirty="0"/>
                        <a:t>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14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Schreib- /Lesekontrolle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Kaum vorhanden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Fehlererkennung, Wiederholung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24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Nutzdaten zu Bandgeschwindigkeit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1-3kByte/s bei 16m/min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55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Befestigung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 Produkt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Am Werkstückträger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6634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047AB04E-4DFE-0B57-8C3D-DE46B2829F21}"/>
              </a:ext>
            </a:extLst>
          </p:cNvPr>
          <p:cNvSpPr txBox="1"/>
          <p:nvPr/>
        </p:nvSpPr>
        <p:spPr>
          <a:xfrm>
            <a:off x="5519577" y="5569906"/>
            <a:ext cx="6535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/>
              <a:t>https://www.rfidjournal.com/wp-content/uploads/2019/07/363.pdf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0D9CAA4-1914-0BE6-62B0-CD16D895E697}"/>
              </a:ext>
            </a:extLst>
          </p:cNvPr>
          <p:cNvSpPr txBox="1"/>
          <p:nvPr/>
        </p:nvSpPr>
        <p:spPr>
          <a:xfrm>
            <a:off x="5519577" y="5200574"/>
            <a:ext cx="653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Tab.4: Vergleich zwischen NXP- und Siemens-System</a:t>
            </a:r>
          </a:p>
        </p:txBody>
      </p:sp>
    </p:spTree>
    <p:extLst>
      <p:ext uri="{BB962C8B-B14F-4D97-AF65-F5344CB8AC3E}">
        <p14:creationId xmlns:p14="http://schemas.microsoft.com/office/powerpoint/2010/main" val="84073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8BAD4-B25F-0FF6-585B-3F63DFB2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Haupt-SPS-Upgrade am Bandumlaufsystem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FF01F8-AA83-25F4-E62B-A567870B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5" y="2292156"/>
            <a:ext cx="6346371" cy="4351338"/>
          </a:xfrm>
        </p:spPr>
        <p:txBody>
          <a:bodyPr/>
          <a:lstStyle/>
          <a:p>
            <a:r>
              <a:rPr lang="de-DE" dirty="0"/>
              <a:t>derzeitiges Programm mit TIA-Portal V15.1 beschrieben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Keine Unterstützung für die MQTT-Bibliothek</a:t>
            </a:r>
          </a:p>
          <a:p>
            <a:r>
              <a:rPr lang="de-DE" dirty="0"/>
              <a:t>TIA Portal V18 bietet „LMQTT“ </a:t>
            </a:r>
          </a:p>
          <a:p>
            <a:r>
              <a:rPr lang="de-DE" dirty="0"/>
              <a:t>Steuerung mit NFC und MQTT wäre möglich</a:t>
            </a: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7B9D1742-BC3C-71A2-B581-3CD531BA8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73" y="1494745"/>
            <a:ext cx="3355152" cy="43513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43C7A4F-D013-274F-2B92-61E526A76E79}"/>
              </a:ext>
            </a:extLst>
          </p:cNvPr>
          <p:cNvSpPr txBox="1"/>
          <p:nvPr/>
        </p:nvSpPr>
        <p:spPr>
          <a:xfrm>
            <a:off x="6417128" y="6262042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https://support.industry.siemens.com/cs/document/109780503/bibliotheken-f%C3%BCr-kommunikation-f%C3%BCr-simatic-controller?dti=0&amp;lc=de-DE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0853221-66A2-4574-4804-0B7AC772613E}"/>
              </a:ext>
            </a:extLst>
          </p:cNvPr>
          <p:cNvSpPr txBox="1"/>
          <p:nvPr/>
        </p:nvSpPr>
        <p:spPr>
          <a:xfrm>
            <a:off x="6351814" y="580752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Abb.4: MQTT-Block im TIA-Portal unter „Libraries“ </a:t>
            </a:r>
          </a:p>
        </p:txBody>
      </p:sp>
    </p:spTree>
    <p:extLst>
      <p:ext uri="{BB962C8B-B14F-4D97-AF65-F5344CB8AC3E}">
        <p14:creationId xmlns:p14="http://schemas.microsoft.com/office/powerpoint/2010/main" val="7510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50B17-7F4A-048E-B3CB-457E9F16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2860F-CDF3-7811-2973-3C877CB26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https://support.industry.siemens.com/cs/document/109780503/bibliotheken-f%C3%BCr-kommunikation-f%C3%BCr-simatic-controller ?dti=0&amp;lc=de-DE [Zugriff: 22.05.2025]</a:t>
            </a:r>
          </a:p>
          <a:p>
            <a:r>
              <a:rPr lang="de-DE" sz="1800" dirty="0"/>
              <a:t>https://www.rfidjournal.com/wp-content/uploads/2019/07/363.pdf [Zugriff: 14.06.2025]</a:t>
            </a:r>
          </a:p>
          <a:p>
            <a:r>
              <a:rPr lang="de-DE" sz="1800" dirty="0"/>
              <a:t>http://rfid-handbook.de/downloads/G6E_20120413_212413155-24_978-3-446-42992-5_Leseprobe.pdf [Zugriff: 18.05.2025]</a:t>
            </a:r>
          </a:p>
        </p:txBody>
      </p:sp>
    </p:spTree>
    <p:extLst>
      <p:ext uri="{BB962C8B-B14F-4D97-AF65-F5344CB8AC3E}">
        <p14:creationId xmlns:p14="http://schemas.microsoft.com/office/powerpoint/2010/main" val="3436572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DDF71-5F2E-0091-677D-CFFF878B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EB5BF3-8E05-ADCB-B145-BFF757F0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Username Raspberry Pi: </a:t>
            </a:r>
            <a:r>
              <a:rPr lang="de-DE" dirty="0" err="1"/>
              <a:t>ritzpi</a:t>
            </a:r>
            <a:endParaRPr lang="de-DE" dirty="0"/>
          </a:p>
          <a:p>
            <a:r>
              <a:rPr lang="de-DE" dirty="0"/>
              <a:t>Passwort Raspberry Pi: </a:t>
            </a:r>
            <a:r>
              <a:rPr lang="de-DE" dirty="0" err="1"/>
              <a:t>njkjjm</a:t>
            </a:r>
            <a:endParaRPr lang="de-DE" dirty="0"/>
          </a:p>
          <a:p>
            <a:r>
              <a:rPr lang="de-DE" dirty="0"/>
              <a:t>SSID Access-Point Raspberry Pi: </a:t>
            </a:r>
            <a:r>
              <a:rPr lang="de-DE" dirty="0" err="1"/>
              <a:t>rfid_ritz_access_point</a:t>
            </a:r>
            <a:endParaRPr lang="de-DE" dirty="0"/>
          </a:p>
          <a:p>
            <a:r>
              <a:rPr lang="de-DE" dirty="0"/>
              <a:t>Passwort Access-Point Raspberry Pi: rfid32_connect </a:t>
            </a:r>
          </a:p>
        </p:txBody>
      </p:sp>
    </p:spTree>
    <p:extLst>
      <p:ext uri="{BB962C8B-B14F-4D97-AF65-F5344CB8AC3E}">
        <p14:creationId xmlns:p14="http://schemas.microsoft.com/office/powerpoint/2010/main" val="282752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881BD-C347-4E28-E931-52E13B64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255CCD-16F4-FE64-A851-7CDAE5E95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Anforderungen und Ziel des Aufbaus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Zugrundeliegende NFC-Technologie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Systemarchitektur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Softwaredesign auf den Controllern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Softwaredesign in Node-</a:t>
            </a:r>
            <a:r>
              <a:rPr lang="de-DE" dirty="0" err="1"/>
              <a:t>Red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Ergebnisse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90075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393E8-74BD-2F48-D43A-425BCB20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1. Anforderungen und Ziel des Aufbaus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6E95CE-979C-BD71-1A9C-55AC30C82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/>
              <a:t>Ziel:</a:t>
            </a:r>
            <a:r>
              <a:rPr lang="de-DE" dirty="0"/>
              <a:t> NFC-System, das eine vollautomatische Zustands- und Positions-Bestimmung und –Beschreibung von Produkten auf einer Fertigungskette ermöglicht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Einteilung in funktionale und nichtfunktionale Anforderungen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2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D88F8-8D26-905F-E37A-2202CB89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de-DE" b="1" dirty="0"/>
              <a:t>Funktionale und nicht-funktionale Anforderungen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6A5AD26C-E459-A4C8-7ACD-31F660532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393949"/>
              </p:ext>
            </p:extLst>
          </p:nvPr>
        </p:nvGraphicFramePr>
        <p:xfrm>
          <a:off x="838200" y="1690688"/>
          <a:ext cx="105156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76218066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4947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Funktionale Anforderungen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Nicht-funktionale Anforderungen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3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Der Anwender soll über die Position und den Zustand der Produkte auf dem Bandumlaufsystem informiert werden können.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Die Kommunikation von Informationen von und zu den NFC Lesegeräten soll über ein leichtgewichtiges Netzwerkprotokoll er folgen.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53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Die Positionen und Zustände der Produkte sollen visuell dargestellt werden.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Die Netzwerkkommunikation sollte drahtlos funktionieren.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Das Bandumlaufsystem soll basierend auf den Produktzuständen gesteuert werden können.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Das Tracking-System soll über eine Anbindung zu einer SPS verfügen.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94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Die Produkte sollen einen NFC-Tag mit allen relevanten Zustandsinformationen und der eindeutigen Identifikationsnummer tragen.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Die Software der Mikrocontroller soll generisch aufgebaut sein und logische Erweiterungen ermöglichen.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5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Über vier NFC-Lesegeräte sollen die Position und die Zustände der Produkte ermittelt und geschrieben werden können.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Diskrepanzen von Zuständen im System und auf den Tags dürfen nicht entstehen. Eine Behandlung des Problems muss in Software abgebildet werden.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83655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70AAE982-C8AA-FEF5-14AB-3AA157A27575}"/>
              </a:ext>
            </a:extLst>
          </p:cNvPr>
          <p:cNvSpPr txBox="1"/>
          <p:nvPr/>
        </p:nvSpPr>
        <p:spPr>
          <a:xfrm>
            <a:off x="3337905" y="6123543"/>
            <a:ext cx="551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Tab.1: Funktionale- und nicht funktionale Anforderungen</a:t>
            </a:r>
          </a:p>
        </p:txBody>
      </p:sp>
    </p:spTree>
    <p:extLst>
      <p:ext uri="{BB962C8B-B14F-4D97-AF65-F5344CB8AC3E}">
        <p14:creationId xmlns:p14="http://schemas.microsoft.com/office/powerpoint/2010/main" val="313562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2D7593-BAD9-F8D1-11D8-E51D0E31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2. Zugrundeliegende NFC-Technologie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6CF2CB1-5B17-428A-A3D6-B0DEC96AA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524974"/>
              </p:ext>
            </p:extLst>
          </p:nvPr>
        </p:nvGraphicFramePr>
        <p:xfrm>
          <a:off x="1269586" y="2208180"/>
          <a:ext cx="9652826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750">
                  <a:extLst>
                    <a:ext uri="{9D8B030D-6E8A-4147-A177-3AD203B41FA5}">
                      <a16:colId xmlns:a16="http://schemas.microsoft.com/office/drawing/2014/main" val="481847671"/>
                    </a:ext>
                  </a:extLst>
                </a:gridCol>
                <a:gridCol w="3579876">
                  <a:extLst>
                    <a:ext uri="{9D8B030D-6E8A-4147-A177-3AD203B41FA5}">
                      <a16:colId xmlns:a16="http://schemas.microsoft.com/office/drawing/2014/main" val="6052067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93934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Eigenschaft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NFC (</a:t>
                      </a:r>
                      <a:r>
                        <a:rPr lang="de-DE" dirty="0" err="1"/>
                        <a:t>Near</a:t>
                      </a:r>
                      <a:r>
                        <a:rPr lang="de-DE" dirty="0"/>
                        <a:t>-Field-Communication)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RFID (Radio </a:t>
                      </a:r>
                      <a:r>
                        <a:rPr lang="de-DE" dirty="0" err="1"/>
                        <a:t>Frequency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Identification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67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Frequenzbereich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HF (13,56 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Verschiedene Bereiche: LF (125 134 kHz), </a:t>
                      </a:r>
                    </a:p>
                    <a:p>
                      <a:r>
                        <a:rPr lang="de-DE" dirty="0"/>
                        <a:t>HF (13,56 MHz), UHF (860960 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99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Kommunikationsrichtung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Bidirektional (Peer-To-Peer möglich)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 der Regel unidirektional (Reader zu Tag)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4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Reichweite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0-10cm Reichweite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Bis zu mehreren Metern (je nach Frequenz)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56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Typische Anwendungen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Lagerlogistik/ Tierkennzeichnung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Mobile-Payment/ Zugangskontrolle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327831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08042A8-893D-7525-4ED9-68B2B5D118BD}"/>
              </a:ext>
            </a:extLst>
          </p:cNvPr>
          <p:cNvSpPr txBox="1"/>
          <p:nvPr/>
        </p:nvSpPr>
        <p:spPr>
          <a:xfrm>
            <a:off x="4145145" y="5746486"/>
            <a:ext cx="390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Tab.2: Vergleich zwischen RFID und NFC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DAFC2C-B919-B9FA-8328-B47763E0F393}"/>
              </a:ext>
            </a:extLst>
          </p:cNvPr>
          <p:cNvSpPr txBox="1"/>
          <p:nvPr/>
        </p:nvSpPr>
        <p:spPr>
          <a:xfrm>
            <a:off x="1269586" y="6125478"/>
            <a:ext cx="9652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dirty="0"/>
              <a:t>http://rfid-handbook.de/downloads/G6E_20120413_212413155-24_978-3-446-42992-5_Leseprobe.pdf</a:t>
            </a:r>
          </a:p>
        </p:txBody>
      </p:sp>
    </p:spTree>
    <p:extLst>
      <p:ext uri="{BB962C8B-B14F-4D97-AF65-F5344CB8AC3E}">
        <p14:creationId xmlns:p14="http://schemas.microsoft.com/office/powerpoint/2010/main" val="14116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8E995-A761-1C11-6585-5B8277DB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 Systemarchitektur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73C9E7B-1FD1-8186-D371-64F481C28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10" y="1482048"/>
            <a:ext cx="7905380" cy="4805553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23FA287-FC46-89C3-3CCF-DD265E756A67}"/>
              </a:ext>
            </a:extLst>
          </p:cNvPr>
          <p:cNvSpPr txBox="1"/>
          <p:nvPr/>
        </p:nvSpPr>
        <p:spPr>
          <a:xfrm>
            <a:off x="2127380" y="6492875"/>
            <a:ext cx="795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Abb. 1: Organisation der Hardwarekomponenten </a:t>
            </a:r>
          </a:p>
        </p:txBody>
      </p:sp>
    </p:spTree>
    <p:extLst>
      <p:ext uri="{BB962C8B-B14F-4D97-AF65-F5344CB8AC3E}">
        <p14:creationId xmlns:p14="http://schemas.microsoft.com/office/powerpoint/2010/main" val="109860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E64BF-9313-6729-A0C7-8F48182B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4. Softwaredesign auf den Controllern</a:t>
            </a:r>
          </a:p>
        </p:txBody>
      </p:sp>
      <p:pic>
        <p:nvPicPr>
          <p:cNvPr id="4" name="kept">
            <a:hlinkClick r:id="" action="ppaction://media"/>
            <a:extLst>
              <a:ext uri="{FF2B5EF4-FFF2-40B4-BE49-F238E27FC236}">
                <a16:creationId xmlns:a16="http://schemas.microsoft.com/office/drawing/2014/main" id="{04BEC818-A3A7-1751-3501-A379B4C751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2751" y="2163982"/>
            <a:ext cx="7662830" cy="344381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F77F528-D51B-2984-1CCA-9ADE09FCAEC5}"/>
              </a:ext>
            </a:extLst>
          </p:cNvPr>
          <p:cNvSpPr txBox="1"/>
          <p:nvPr/>
        </p:nvSpPr>
        <p:spPr>
          <a:xfrm>
            <a:off x="4282751" y="5783705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Rec.1: Erkennung eines Tags mit Schlussnachricht über MQTT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35A4EB-A9A6-A761-92DD-ADC8600C53E4}"/>
              </a:ext>
            </a:extLst>
          </p:cNvPr>
          <p:cNvSpPr txBox="1"/>
          <p:nvPr/>
        </p:nvSpPr>
        <p:spPr>
          <a:xfrm>
            <a:off x="550506" y="2163982"/>
            <a:ext cx="31630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/>
              <a:t>Setup:</a:t>
            </a:r>
            <a:r>
              <a:rPr lang="de-DE" dirty="0"/>
              <a:t> Verbindung der Station über den WiFi und MQTT-Client zum 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Verbindung zum Lesegerät über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/>
              <a:t>Loop: </a:t>
            </a:r>
            <a:r>
              <a:rPr lang="de-DE" dirty="0"/>
              <a:t>Senden einer Nachricht bei Erkennung eines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Senden einer Nachricht wenn der Tag lange genug im Empfangsbereich war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407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F0F69-14EE-44A8-227B-97FBCDF3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Erkennung ohne Erreichen des Grenzwertes</a:t>
            </a:r>
          </a:p>
        </p:txBody>
      </p:sp>
      <p:pic>
        <p:nvPicPr>
          <p:cNvPr id="7" name="no_detach">
            <a:hlinkClick r:id="" action="ppaction://media"/>
            <a:extLst>
              <a:ext uri="{FF2B5EF4-FFF2-40B4-BE49-F238E27FC236}">
                <a16:creationId xmlns:a16="http://schemas.microsoft.com/office/drawing/2014/main" id="{B0533A0C-37E4-F739-3DAD-6750E06A1B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0337" y="2008631"/>
            <a:ext cx="7693382" cy="3775074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27981A2-3E84-4552-1B61-5346ED733760}"/>
              </a:ext>
            </a:extLst>
          </p:cNvPr>
          <p:cNvSpPr txBox="1"/>
          <p:nvPr/>
        </p:nvSpPr>
        <p:spPr>
          <a:xfrm>
            <a:off x="3940337" y="5916982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Rec.2: Erkennung eines Tags ohne Schlussnachricht über MQTT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B0DA389-5899-83E0-D094-70462A28B12B}"/>
              </a:ext>
            </a:extLst>
          </p:cNvPr>
          <p:cNvSpPr txBox="1"/>
          <p:nvPr/>
        </p:nvSpPr>
        <p:spPr>
          <a:xfrm>
            <a:off x="569167" y="2690336"/>
            <a:ext cx="2985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Tag wird erkannt, ist jedoch nicht lange genug im Empfangsbereich und es wird sofort nach weiteren Tags gesucht </a:t>
            </a:r>
          </a:p>
        </p:txBody>
      </p:sp>
    </p:spTree>
    <p:extLst>
      <p:ext uri="{BB962C8B-B14F-4D97-AF65-F5344CB8AC3E}">
        <p14:creationId xmlns:p14="http://schemas.microsoft.com/office/powerpoint/2010/main" val="361583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8C7CE-36CF-1B4E-1DDB-8AAC4B56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de-DE" b="1" dirty="0"/>
              <a:t>Schreibvorgang bei Empfang einer MQTT-Nachricht</a:t>
            </a:r>
          </a:p>
        </p:txBody>
      </p:sp>
      <p:pic>
        <p:nvPicPr>
          <p:cNvPr id="4" name="mqtt">
            <a:hlinkClick r:id="" action="ppaction://media"/>
            <a:extLst>
              <a:ext uri="{FF2B5EF4-FFF2-40B4-BE49-F238E27FC236}">
                <a16:creationId xmlns:a16="http://schemas.microsoft.com/office/drawing/2014/main" id="{DD132088-BCEA-6A8A-2178-45061CB8F3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6179" y="2287847"/>
            <a:ext cx="7424544" cy="3574056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B9B47B2-4C93-332A-5C92-1E2BF3F41535}"/>
              </a:ext>
            </a:extLst>
          </p:cNvPr>
          <p:cNvSpPr txBox="1"/>
          <p:nvPr/>
        </p:nvSpPr>
        <p:spPr>
          <a:xfrm>
            <a:off x="559837" y="2505214"/>
            <a:ext cx="29857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Erhalt einer MQTT Nachricht, während ein Tag erkannt wird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Neuer Zustand wird sofort auf den Tag geschrieben, falls dieser im Erkennungsbereich liegt</a:t>
            </a:r>
          </a:p>
          <a:p>
            <a:r>
              <a:rPr lang="de-DE" dirty="0">
                <a:sym typeface="Wingdings" panose="05000000000000000000" pitchFamily="2" charset="2"/>
              </a:rPr>
              <a:t> Ausnutzung des zweiten Sendens über MQTT mit neuem Zustand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EA9E6-44B5-A1F6-B339-504C6B5674B6}"/>
              </a:ext>
            </a:extLst>
          </p:cNvPr>
          <p:cNvSpPr txBox="1"/>
          <p:nvPr/>
        </p:nvSpPr>
        <p:spPr>
          <a:xfrm>
            <a:off x="3837036" y="5861903"/>
            <a:ext cx="766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Rec.3: Erkennung eines Tags und Empfang + Schreiben einer MQTT Nachricht</a:t>
            </a:r>
          </a:p>
        </p:txBody>
      </p:sp>
    </p:spTree>
    <p:extLst>
      <p:ext uri="{BB962C8B-B14F-4D97-AF65-F5344CB8AC3E}">
        <p14:creationId xmlns:p14="http://schemas.microsoft.com/office/powerpoint/2010/main" val="10400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968</Words>
  <Application>Microsoft Office PowerPoint</Application>
  <PresentationFormat>Breitbild</PresentationFormat>
  <Paragraphs>147</Paragraphs>
  <Slides>17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</vt:lpstr>
      <vt:lpstr>Implementierung eines NFC-Tracking-Systems</vt:lpstr>
      <vt:lpstr>Gliederung</vt:lpstr>
      <vt:lpstr>1. Anforderungen und Ziel des Aufbaus</vt:lpstr>
      <vt:lpstr>Funktionale und nicht-funktionale Anforderungen</vt:lpstr>
      <vt:lpstr>2. Zugrundeliegende NFC-Technologie</vt:lpstr>
      <vt:lpstr>3. Systemarchitektur</vt:lpstr>
      <vt:lpstr>4. Softwaredesign auf den Controllern</vt:lpstr>
      <vt:lpstr>Erkennung ohne Erreichen des Grenzwertes</vt:lpstr>
      <vt:lpstr>Schreibvorgang bei Empfang einer MQTT-Nachricht</vt:lpstr>
      <vt:lpstr>Speicheraufteilung und Zustandsdefinition</vt:lpstr>
      <vt:lpstr>5. Softwaredesign in Node-Red</vt:lpstr>
      <vt:lpstr>Design des Dashboards</vt:lpstr>
      <vt:lpstr>6. Ergebnisse</vt:lpstr>
      <vt:lpstr>7. Ausblick</vt:lpstr>
      <vt:lpstr>Haupt-SPS-Upgrade am Bandumlaufsystem</vt:lpstr>
      <vt:lpstr>Quellen</vt:lpstr>
      <vt:lpstr>Anhang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Kilian Röper</dc:creator>
  <cp:lastModifiedBy>Kilian Röper</cp:lastModifiedBy>
  <cp:revision>4</cp:revision>
  <dcterms:created xsi:type="dcterms:W3CDTF">2025-06-14T09:01:21Z</dcterms:created>
  <dcterms:modified xsi:type="dcterms:W3CDTF">2025-06-14T14:59:30Z</dcterms:modified>
</cp:coreProperties>
</file>